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ags/tag1.xml" ContentType="application/vnd.openxmlformats-officedocument.presentationml.tags+xml"/>
  <Override PartName="/ppt/theme/themeOverride4.xml" ContentType="application/vnd.openxmlformats-officedocument.themeOverride+xml"/>
  <Override PartName="/ppt/tags/tag2.xml" ContentType="application/vnd.openxmlformats-officedocument.presentationml.tags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ags/tag3.xml" ContentType="application/vnd.openxmlformats-officedocument.presentationml.tags+xml"/>
  <Override PartName="/ppt/theme/themeOverride7.xml" ContentType="application/vnd.openxmlformats-officedocument.themeOverride+xml"/>
  <Override PartName="/ppt/tags/tag4.xml" ContentType="application/vnd.openxmlformats-officedocument.presentationml.tags+xml"/>
  <Override PartName="/ppt/theme/themeOverride8.xml" ContentType="application/vnd.openxmlformats-officedocument.themeOverride+xml"/>
  <Override PartName="/ppt/tags/tag5.xml" ContentType="application/vnd.openxmlformats-officedocument.presentationml.tags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4"/>
  </p:notesMasterIdLst>
  <p:handoutMasterIdLst>
    <p:handoutMasterId r:id="rId15"/>
  </p:handoutMasterIdLst>
  <p:sldIdLst>
    <p:sldId id="290" r:id="rId3"/>
    <p:sldId id="258" r:id="rId4"/>
    <p:sldId id="406" r:id="rId5"/>
    <p:sldId id="409" r:id="rId6"/>
    <p:sldId id="408" r:id="rId7"/>
    <p:sldId id="410" r:id="rId8"/>
    <p:sldId id="411" r:id="rId9"/>
    <p:sldId id="412" r:id="rId10"/>
    <p:sldId id="413" r:id="rId11"/>
    <p:sldId id="414" r:id="rId12"/>
    <p:sldId id="415" r:id="rId13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68"/>
    <a:srgbClr val="210DB3"/>
    <a:srgbClr val="106FB0"/>
    <a:srgbClr val="0530BB"/>
    <a:srgbClr val="034ABD"/>
    <a:srgbClr val="0B5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100" d="100"/>
          <a:sy n="100" d="100"/>
        </p:scale>
        <p:origin x="-2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wma>
</file>

<file path=ppt/media/media10.wma>
</file>

<file path=ppt/media/media1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6/3/2020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6/3/2020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wma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wm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7" Type="http://schemas.openxmlformats.org/officeDocument/2006/relationships/image" Target="../media/image4.png"/><Relationship Id="rId2" Type="http://schemas.microsoft.com/office/2007/relationships/media" Target="../media/media4.wm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5.wma"/><Relationship Id="rId7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openxmlformats.org/officeDocument/2006/relationships/audio" Target="../media/media5.wma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microsoft.com/office/2007/relationships/media" Target="../media/media6.wma"/><Relationship Id="rId7" Type="http://schemas.openxmlformats.org/officeDocument/2006/relationships/image" Target="../media/image9.jpg"/><Relationship Id="rId2" Type="http://schemas.openxmlformats.org/officeDocument/2006/relationships/tags" Target="../tags/tag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wma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microsoft.com/office/2007/relationships/media" Target="../media/media9.wma"/><Relationship Id="rId7" Type="http://schemas.openxmlformats.org/officeDocument/2006/relationships/image" Target="../media/image11.jpg"/><Relationship Id="rId2" Type="http://schemas.openxmlformats.org/officeDocument/2006/relationships/tags" Target="../tags/tag4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audio" Target="../media/media9.wma"/><Relationship Id="rId9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18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9"/>
    </mc:Choice>
    <mc:Fallback>
      <p:transition spd="slow" advTm="10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Addressing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Modes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38200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/>
              <a:t>Register </a:t>
            </a:r>
            <a:r>
              <a:rPr lang="en-US" sz="2800" b="1" dirty="0"/>
              <a:t>Indirect </a:t>
            </a:r>
            <a:r>
              <a:rPr lang="en-US" sz="2800" b="1" dirty="0" smtClean="0"/>
              <a:t>addressing mode </a:t>
            </a:r>
            <a:r>
              <a:rPr lang="en-US" sz="2800" b="1" dirty="0"/>
              <a:t>(</a:t>
            </a:r>
            <a:r>
              <a:rPr lang="en-US" sz="2800" b="1" dirty="0" smtClean="0"/>
              <a:t>Indexed)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Can be used for </a:t>
            </a:r>
            <a:r>
              <a:rPr lang="en-US" sz="2400" b="1" dirty="0" smtClean="0">
                <a:solidFill>
                  <a:srgbClr val="C00000"/>
                </a:solidFill>
              </a:rPr>
              <a:t>pointer</a:t>
            </a:r>
            <a:r>
              <a:rPr lang="en-US" sz="2400" b="1" dirty="0" smtClean="0"/>
              <a:t> implementation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  <a:p>
            <a:pPr lvl="1"/>
            <a:endParaRPr lang="en-US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sp>
        <p:nvSpPr>
          <p:cNvPr id="2" name="Rectangle 1"/>
          <p:cNvSpPr/>
          <p:nvPr/>
        </p:nvSpPr>
        <p:spPr>
          <a:xfrm>
            <a:off x="1143000" y="1984950"/>
            <a:ext cx="57150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char *</a:t>
            </a:r>
            <a:r>
              <a:rPr lang="en-US" b="1" dirty="0" err="1">
                <a:solidFill>
                  <a:srgbClr val="C00000"/>
                </a:solidFill>
              </a:rPr>
              <a:t>ourPointer</a:t>
            </a:r>
            <a:r>
              <a:rPr lang="en-US" b="1" dirty="0">
                <a:solidFill>
                  <a:srgbClr val="C00000"/>
                </a:solidFill>
              </a:rPr>
              <a:t>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err="1">
                <a:solidFill>
                  <a:srgbClr val="C00000"/>
                </a:solidFill>
              </a:rPr>
              <a:t>ourPointer</a:t>
            </a:r>
            <a:r>
              <a:rPr lang="en-US" b="1" dirty="0">
                <a:solidFill>
                  <a:srgbClr val="C00000"/>
                </a:solidFill>
              </a:rPr>
              <a:t> = (char*) 0x12456; </a:t>
            </a:r>
            <a:r>
              <a:rPr lang="en-US" b="1" dirty="0"/>
              <a:t>//Point to location 12456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*</a:t>
            </a:r>
            <a:r>
              <a:rPr lang="en-US" b="1" dirty="0" err="1">
                <a:solidFill>
                  <a:srgbClr val="C00000"/>
                </a:solidFill>
              </a:rPr>
              <a:t>ourPointer</a:t>
            </a:r>
            <a:r>
              <a:rPr lang="en-US" b="1" dirty="0">
                <a:solidFill>
                  <a:srgbClr val="C00000"/>
                </a:solidFill>
              </a:rPr>
              <a:t> = 25; </a:t>
            </a:r>
            <a:r>
              <a:rPr lang="en-US" b="1" dirty="0"/>
              <a:t>//store 25 in location 0x12456</a:t>
            </a:r>
            <a:br>
              <a:rPr lang="en-US" b="1" dirty="0"/>
            </a:br>
            <a:r>
              <a:rPr lang="en-US" b="1" dirty="0" err="1">
                <a:solidFill>
                  <a:srgbClr val="C00000"/>
                </a:solidFill>
              </a:rPr>
              <a:t>ourPointer</a:t>
            </a:r>
            <a:r>
              <a:rPr lang="en-US" b="1" dirty="0">
                <a:solidFill>
                  <a:srgbClr val="C00000"/>
                </a:solidFill>
              </a:rPr>
              <a:t> ++; </a:t>
            </a:r>
            <a:r>
              <a:rPr lang="en-US" b="1" dirty="0"/>
              <a:t>//point to next location 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971800" y="4154775"/>
            <a:ext cx="57912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LDR R2, =0x12456 </a:t>
            </a:r>
            <a:r>
              <a:rPr lang="en-US" b="1" dirty="0"/>
              <a:t>; point to location 0x12456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MOV R0, #25 </a:t>
            </a:r>
            <a:r>
              <a:rPr lang="en-US" b="1" dirty="0"/>
              <a:t>; R0 = 25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STRB R0, [R2] </a:t>
            </a:r>
            <a:r>
              <a:rPr lang="en-US" b="1" dirty="0"/>
              <a:t>; store R0 in location 0x12456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ADD R2, R2, #1 </a:t>
            </a:r>
            <a:r>
              <a:rPr lang="en-US" b="1" dirty="0"/>
              <a:t>; increment R2 to point to next location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9303416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3137"/>
    </mc:Choice>
    <mc:Fallback>
      <p:transition spd="slow" advTm="173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End of Chapter 2!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9712"/>
    </mc:Choice>
    <mc:Fallback>
      <p:transition spd="slow" advTm="19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13"/>
    </mc:Choice>
    <mc:Fallback>
      <p:transition spd="slow" advTm="13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Instruction </a:t>
            </a:r>
            <a:r>
              <a:rPr lang="en-US" sz="4000" b="1" dirty="0" smtClean="0"/>
              <a:t>Formation </a:t>
            </a:r>
            <a:r>
              <a:rPr lang="en-US" sz="4000" b="1" dirty="0"/>
              <a:t>of the ARM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21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038"/>
    </mc:Choice>
    <mc:Fallback>
      <p:transition spd="slow" advTm="15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Instruction Formation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General formation of data processing instructions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C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Cond [31:28]</a:t>
            </a:r>
            <a:r>
              <a:rPr lang="en-US" sz="2000" b="1" dirty="0"/>
              <a:t>: Condition field (will be discussed in Ch. 4)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[27:26]</a:t>
            </a:r>
            <a:r>
              <a:rPr lang="en-US" sz="2000" b="1" dirty="0"/>
              <a:t>: Always “00”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I [25]</a:t>
            </a:r>
            <a:r>
              <a:rPr lang="en-US" sz="2000" b="1" dirty="0"/>
              <a:t>: Defines the type of second operand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b="1" dirty="0"/>
              <a:t>I = 1: Op2 is an immediate value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[24:21]</a:t>
            </a:r>
            <a:r>
              <a:rPr lang="en-US" sz="2000" b="1" dirty="0"/>
              <a:t>: </a:t>
            </a:r>
            <a:r>
              <a:rPr lang="en-US" sz="2000" b="1" dirty="0" err="1"/>
              <a:t>Opcode</a:t>
            </a:r>
            <a:r>
              <a:rPr lang="en-US" sz="2000" b="1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S [20]</a:t>
            </a:r>
            <a:r>
              <a:rPr lang="en-US" sz="2000" b="1" dirty="0"/>
              <a:t>: Update CPSR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676400"/>
            <a:ext cx="6437209" cy="87197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31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60148"/>
    </mc:Choice>
    <mc:Fallback>
      <p:transition spd="slow" advTm="260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Instruction Formation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ADD</a:t>
            </a:r>
            <a:r>
              <a:rPr lang="en-US" sz="2800" b="1" dirty="0" smtClean="0"/>
              <a:t> instruction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SUB</a:t>
            </a:r>
            <a:r>
              <a:rPr lang="en-US" sz="2800" b="1" dirty="0" smtClean="0"/>
              <a:t> </a:t>
            </a:r>
            <a:r>
              <a:rPr lang="en-US" sz="2800" b="1" dirty="0"/>
              <a:t>instruction </a:t>
            </a:r>
            <a:r>
              <a:rPr lang="en-US" sz="2800" b="1" dirty="0" smtClean="0"/>
              <a:t>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/>
              <a:t>Branch (</a:t>
            </a:r>
            <a:r>
              <a:rPr lang="en-US" sz="2800" b="1" dirty="0" smtClean="0">
                <a:solidFill>
                  <a:srgbClr val="C00000"/>
                </a:solidFill>
              </a:rPr>
              <a:t>B</a:t>
            </a:r>
            <a:r>
              <a:rPr lang="en-US" sz="2800" b="1" dirty="0" smtClean="0"/>
              <a:t>) </a:t>
            </a:r>
            <a:r>
              <a:rPr lang="en-US" sz="2800" b="1" dirty="0"/>
              <a:t>instruction format</a:t>
            </a:r>
            <a:endParaRPr lang="en-US" sz="28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752600"/>
            <a:ext cx="7573432" cy="8954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547627"/>
            <a:ext cx="7573432" cy="8719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95" y="5240456"/>
            <a:ext cx="6437209" cy="82442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171973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92168"/>
    </mc:Choice>
    <mc:Fallback>
      <p:transition spd="slow" advTm="292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Little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Endian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vs.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Big Endian War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302" y="3657600"/>
            <a:ext cx="2155634" cy="26485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67056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Little endian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7030A0"/>
                </a:solidFill>
              </a:rPr>
              <a:t>Low</a:t>
            </a:r>
            <a:r>
              <a:rPr lang="en-US" sz="2000" b="1" dirty="0" smtClean="0"/>
              <a:t> </a:t>
            </a:r>
            <a:r>
              <a:rPr lang="en-US" sz="2000" b="1" dirty="0"/>
              <a:t>byte goes to the </a:t>
            </a:r>
            <a:r>
              <a:rPr lang="en-US" sz="2000" b="1" dirty="0">
                <a:solidFill>
                  <a:srgbClr val="7030A0"/>
                </a:solidFill>
              </a:rPr>
              <a:t>low</a:t>
            </a:r>
            <a:r>
              <a:rPr lang="en-US" sz="2000" b="1" dirty="0"/>
              <a:t> memory </a:t>
            </a:r>
            <a:r>
              <a:rPr lang="en-US" sz="2000" b="1" dirty="0" smtClean="0"/>
              <a:t>location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7030A0"/>
                </a:solidFill>
              </a:rPr>
              <a:t>High</a:t>
            </a:r>
            <a:r>
              <a:rPr lang="en-US" sz="2000" b="1" dirty="0" smtClean="0"/>
              <a:t> byte goes </a:t>
            </a:r>
            <a:r>
              <a:rPr lang="en-US" sz="2000" b="1" dirty="0"/>
              <a:t>to the </a:t>
            </a:r>
            <a:r>
              <a:rPr lang="en-US" sz="2000" b="1" dirty="0">
                <a:solidFill>
                  <a:srgbClr val="7030A0"/>
                </a:solidFill>
              </a:rPr>
              <a:t>high</a:t>
            </a:r>
            <a:r>
              <a:rPr lang="en-US" sz="2000" b="1" dirty="0"/>
              <a:t> memory </a:t>
            </a:r>
            <a:r>
              <a:rPr lang="en-US" sz="2000" b="1" dirty="0" smtClean="0"/>
              <a:t>address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All </a:t>
            </a:r>
            <a:r>
              <a:rPr lang="en-US" sz="2000" b="1" dirty="0" smtClean="0">
                <a:solidFill>
                  <a:srgbClr val="C00000"/>
                </a:solidFill>
              </a:rPr>
              <a:t>Intel </a:t>
            </a:r>
            <a:r>
              <a:rPr lang="en-US" sz="2000" b="1" dirty="0" smtClean="0"/>
              <a:t>processors</a:t>
            </a: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Big endian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</a:rPr>
              <a:t>Low</a:t>
            </a:r>
            <a:r>
              <a:rPr lang="en-US" sz="2000" b="1" dirty="0"/>
              <a:t> byte goes to the </a:t>
            </a:r>
            <a:r>
              <a:rPr lang="en-US" sz="2000" b="1" dirty="0" smtClean="0">
                <a:solidFill>
                  <a:srgbClr val="7030A0"/>
                </a:solidFill>
              </a:rPr>
              <a:t>high</a:t>
            </a:r>
            <a:r>
              <a:rPr lang="en-US" sz="2000" b="1" dirty="0" smtClean="0"/>
              <a:t> memory </a:t>
            </a:r>
            <a:r>
              <a:rPr lang="en-US" sz="2000" b="1" dirty="0"/>
              <a:t>location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</a:rPr>
              <a:t>High</a:t>
            </a:r>
            <a:r>
              <a:rPr lang="en-US" sz="2000" b="1" dirty="0"/>
              <a:t> byte goes to the </a:t>
            </a:r>
            <a:r>
              <a:rPr lang="en-US" sz="2000" b="1" dirty="0" smtClean="0">
                <a:solidFill>
                  <a:srgbClr val="7030A0"/>
                </a:solidFill>
              </a:rPr>
              <a:t>low</a:t>
            </a:r>
            <a:r>
              <a:rPr lang="en-US" sz="2000" b="1" dirty="0" smtClean="0"/>
              <a:t> memory address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Freescale </a:t>
            </a:r>
            <a:r>
              <a:rPr lang="en-US" sz="2000" b="1" dirty="0"/>
              <a:t>(formerly Motorola and now NXP</a:t>
            </a:r>
            <a:r>
              <a:rPr lang="en-US" sz="2000" b="1" dirty="0" smtClean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ARM</a:t>
            </a:r>
            <a:r>
              <a:rPr lang="en-US" sz="2400" b="1" dirty="0" smtClean="0"/>
              <a:t> allows the software designer to choose!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A </a:t>
            </a:r>
            <a:r>
              <a:rPr lang="en-US" sz="2000" b="1" dirty="0"/>
              <a:t>hardware </a:t>
            </a:r>
            <a:r>
              <a:rPr lang="en-US" sz="2000" b="1" dirty="0" smtClean="0"/>
              <a:t>switch that </a:t>
            </a:r>
            <a:r>
              <a:rPr lang="en-US" sz="2000" b="1" dirty="0"/>
              <a:t>is controlled by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726" y="887156"/>
            <a:ext cx="2155635" cy="264859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443802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20080"/>
    </mc:Choice>
    <mc:Fallback>
      <p:transition spd="slow" advTm="520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Some ARM Addressing Modes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21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4077"/>
    </mc:Choice>
    <mc:Fallback>
      <p:transition spd="slow" advTm="14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Addressing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Modes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3820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Addressing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The various ways operands are specified in </a:t>
            </a:r>
            <a:r>
              <a:rPr lang="en-US" sz="2400" b="1" dirty="0" smtClean="0"/>
              <a:t>the instruction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Is </a:t>
            </a:r>
            <a:r>
              <a:rPr lang="en-US" sz="2400" b="1" dirty="0"/>
              <a:t>the way CPU </a:t>
            </a:r>
            <a:r>
              <a:rPr lang="en-US" sz="2400" b="1" dirty="0" smtClean="0"/>
              <a:t>generates address </a:t>
            </a:r>
            <a:r>
              <a:rPr lang="en-US" sz="2400" b="1" dirty="0"/>
              <a:t>from instruction to read/write the </a:t>
            </a:r>
            <a:r>
              <a:rPr lang="en-US" sz="2400" b="1" dirty="0" smtClean="0"/>
              <a:t>operands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b="1" dirty="0" smtClean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Three basic modes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Register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Immediate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Register </a:t>
            </a:r>
            <a:r>
              <a:rPr lang="en-US" sz="2400" b="1" dirty="0"/>
              <a:t>indirect (indexed addressing mode) 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47814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7976"/>
    </mc:Choice>
    <mc:Fallback>
      <p:transition spd="slow" advTm="37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Addressing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Modes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350" y="4258705"/>
            <a:ext cx="4451445" cy="199143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3820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Register </a:t>
            </a:r>
            <a:r>
              <a:rPr lang="en-US" sz="2800" b="1" dirty="0" smtClean="0"/>
              <a:t>Addressing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/>
              <a:t>Immediate </a:t>
            </a:r>
            <a:r>
              <a:rPr lang="en-US" sz="2800" b="1" dirty="0"/>
              <a:t>addressing mode</a:t>
            </a:r>
            <a:r>
              <a:rPr lang="en-US" sz="2800" dirty="0"/>
              <a:t> </a:t>
            </a:r>
            <a:endParaRPr lang="en-US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Register Indirect </a:t>
            </a:r>
            <a:r>
              <a:rPr lang="en-US" sz="2800" b="1" dirty="0" smtClean="0"/>
              <a:t>addressing mode </a:t>
            </a:r>
            <a:r>
              <a:rPr lang="en-US" sz="2800" b="1" dirty="0"/>
              <a:t>(</a:t>
            </a:r>
            <a:r>
              <a:rPr lang="en-US" sz="2800" b="1" dirty="0" smtClean="0"/>
              <a:t>Indexed)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  <a:p>
            <a:pPr lvl="1"/>
            <a:endParaRPr lang="en-US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447800"/>
            <a:ext cx="4562475" cy="14897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75" y="3200400"/>
            <a:ext cx="3579196" cy="62389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55685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5182"/>
    </mc:Choice>
    <mc:Fallback>
      <p:transition spd="slow" advTm="135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5|22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2.7|56.2|22|30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.8|2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2|45.9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36667</TotalTime>
  <Words>417</Words>
  <Application>Microsoft Office PowerPoint</Application>
  <PresentationFormat>On-screen Show (4:3)</PresentationFormat>
  <Paragraphs>99</Paragraphs>
  <Slides>11</Slides>
  <Notes>0</Notes>
  <HiddenSlides>0</HiddenSlides>
  <MMClips>11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Instruction Formation </vt:lpstr>
      <vt:lpstr>Instruction Formation </vt:lpstr>
      <vt:lpstr>Little Endian vs. Big Endian War</vt:lpstr>
      <vt:lpstr>PowerPoint Presentation</vt:lpstr>
      <vt:lpstr>Addressing Modes</vt:lpstr>
      <vt:lpstr>Addressing Modes</vt:lpstr>
      <vt:lpstr>Addressing Modes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643</cp:revision>
  <cp:lastPrinted>2017-02-07T08:08:08Z</cp:lastPrinted>
  <dcterms:created xsi:type="dcterms:W3CDTF">2006-08-16T00:00:00Z</dcterms:created>
  <dcterms:modified xsi:type="dcterms:W3CDTF">2020-06-03T09:11:27Z</dcterms:modified>
</cp:coreProperties>
</file>